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57" r:id="rId4"/>
    <p:sldId id="258" r:id="rId6"/>
    <p:sldId id="264" r:id="rId7"/>
    <p:sldId id="265" r:id="rId8"/>
    <p:sldId id="259" r:id="rId9"/>
    <p:sldId id="260" r:id="rId10"/>
    <p:sldId id="273" r:id="rId11"/>
    <p:sldId id="271" r:id="rId12"/>
    <p:sldId id="274" r:id="rId13"/>
    <p:sldId id="275" r:id="rId14"/>
    <p:sldId id="261" r:id="rId15"/>
    <p:sldId id="27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4660"/>
  </p:normalViewPr>
  <p:slideViewPr>
    <p:cSldViewPr snapToGrid="0">
      <p:cViewPr varScale="1">
        <p:scale>
          <a:sx n="79" d="100"/>
          <a:sy n="79" d="100"/>
        </p:scale>
        <p:origin x="-38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GIF>
</file>

<file path=ppt/media/image13.png>
</file>

<file path=ppt/media/image2.png>
</file>

<file path=ppt/media/image3.png>
</file>

<file path=ppt/media/image4.GIF>
</file>

<file path=ppt/media/image5.png>
</file>

<file path=ppt/media/image6.jpe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3048000" y="3124200"/>
            <a:ext cx="82296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3048000" y="5003322"/>
            <a:ext cx="82296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10733828" y="1110597"/>
            <a:ext cx="2286000" cy="508000"/>
          </a:xfrm>
        </p:spPr>
        <p:txBody>
          <a:bodyPr/>
          <a:lstStyle/>
          <a:p>
            <a:fld id="{1AEC3713-BDAA-401D-A749-1BC7E09AC52F}" type="datetimeFigureOut">
              <a:rPr lang="en-US" smtClean="0"/>
            </a:fld>
            <a:endParaRPr lang="en-US"/>
          </a:p>
        </p:txBody>
      </p:sp>
      <p:sp>
        <p:nvSpPr>
          <p:cNvPr id="17" name="Footer Placeholder 16"/>
          <p:cNvSpPr>
            <a:spLocks noGrp="1"/>
          </p:cNvSpPr>
          <p:nvPr>
            <p:ph type="ftr" sz="quarter" idx="11"/>
          </p:nvPr>
        </p:nvSpPr>
        <p:spPr bwMode="auto">
          <a:xfrm rot="5400000">
            <a:off x="10045959" y="4117661"/>
            <a:ext cx="3657600" cy="512064"/>
          </a:xfrm>
        </p:spPr>
        <p:txBody>
          <a:bodyPr/>
          <a:lstStyle/>
          <a:p>
            <a:endParaRPr lang="en-US"/>
          </a:p>
        </p:txBody>
      </p:sp>
      <p:sp>
        <p:nvSpPr>
          <p:cNvPr id="10" name="Rectangle 9"/>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1215180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812800" y="3429000"/>
            <a:ext cx="17272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746176"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2218944" y="5788152"/>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2540000" y="4495800"/>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767392" y="4928702"/>
            <a:ext cx="812800" cy="517524"/>
          </a:xfrm>
        </p:spPr>
        <p:txBody>
          <a:bodyPr/>
          <a:lstStyle/>
          <a:p>
            <a:fld id="{BB7C4CF6-1168-45C7-BA2A-4B4FAD2B3CA3}"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AEC3713-BDAA-401D-A749-1BC7E09AC52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7C4CF6-1168-45C7-BA2A-4B4FAD2B3CA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2352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AEC3713-BDAA-401D-A749-1BC7E09AC52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7C4CF6-1168-45C7-BA2A-4B4FAD2B3CA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609600" y="1600200"/>
            <a:ext cx="9956800" cy="4873752"/>
          </a:xfrm>
        </p:spPr>
        <p:txBody>
          <a:body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1AEC3713-BDAA-401D-A749-1BC7E09AC52F}" type="datetimeFigureOut">
              <a:rPr lang="en-US" smtClean="0"/>
            </a:fld>
            <a:endParaRPr lang="en-US"/>
          </a:p>
        </p:txBody>
      </p:sp>
      <p:sp>
        <p:nvSpPr>
          <p:cNvPr id="9" name="Slide Number Placeholder 8"/>
          <p:cNvSpPr>
            <a:spLocks noGrp="1"/>
          </p:cNvSpPr>
          <p:nvPr>
            <p:ph type="sldNum" sz="quarter" idx="15"/>
          </p:nvPr>
        </p:nvSpPr>
        <p:spPr/>
        <p:txBody>
          <a:bodyPr rtlCol="0"/>
          <a:lstStyle/>
          <a:p>
            <a:fld id="{BB7C4CF6-1168-45C7-BA2A-4B4FAD2B3CA3}" type="slidenum">
              <a:rPr lang="en-US" smtClean="0"/>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048000" y="2895600"/>
            <a:ext cx="82296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3048000" y="5010150"/>
            <a:ext cx="82296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endParaRPr kumimoji="0" lang="en-US" smtClean="0"/>
          </a:p>
        </p:txBody>
      </p:sp>
      <p:sp>
        <p:nvSpPr>
          <p:cNvPr id="4" name="Date Placeholder 3"/>
          <p:cNvSpPr>
            <a:spLocks noGrp="1"/>
          </p:cNvSpPr>
          <p:nvPr>
            <p:ph type="dt" sz="half" idx="10"/>
          </p:nvPr>
        </p:nvSpPr>
        <p:spPr bwMode="auto">
          <a:xfrm rot="5400000">
            <a:off x="10732008" y="1106932"/>
            <a:ext cx="2286000" cy="508000"/>
          </a:xfrm>
        </p:spPr>
        <p:txBody>
          <a:bodyPr/>
          <a:lstStyle/>
          <a:p>
            <a:fld id="{1AEC3713-BDAA-401D-A749-1BC7E09AC52F}" type="datetimeFigureOut">
              <a:rPr lang="en-US" smtClean="0"/>
            </a:fld>
            <a:endParaRPr lang="en-US"/>
          </a:p>
        </p:txBody>
      </p:sp>
      <p:sp>
        <p:nvSpPr>
          <p:cNvPr id="5" name="Footer Placeholder 4"/>
          <p:cNvSpPr>
            <a:spLocks noGrp="1"/>
          </p:cNvSpPr>
          <p:nvPr>
            <p:ph type="ftr" sz="quarter" idx="11"/>
          </p:nvPr>
        </p:nvSpPr>
        <p:spPr bwMode="auto">
          <a:xfrm rot="5400000">
            <a:off x="10046208" y="4114800"/>
            <a:ext cx="3657600" cy="512064"/>
          </a:xfrm>
        </p:spPr>
        <p:txBody>
          <a:bodyPr/>
          <a:lstStyle/>
          <a:p>
            <a:endParaRPr lang="en-US"/>
          </a:p>
        </p:txBody>
      </p:sp>
      <p:sp>
        <p:nvSpPr>
          <p:cNvPr id="9" name="Rectangle 8"/>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812800" y="3429000"/>
            <a:ext cx="17272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766272"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2218944" y="5791200"/>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2505387" y="4479888"/>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12130592"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787488" y="4928702"/>
            <a:ext cx="812800" cy="517524"/>
          </a:xfrm>
        </p:spPr>
        <p:txBody>
          <a:bodyPr/>
          <a:lstStyle/>
          <a:p>
            <a:fld id="{BB7C4CF6-1168-45C7-BA2A-4B4FAD2B3CA3}" type="slidenum">
              <a:rPr lang="en-US" smtClean="0"/>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1AEC3713-BDAA-401D-A749-1BC7E09AC52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7C4CF6-1168-45C7-BA2A-4B4FAD2B3CA3}" type="slidenum">
              <a:rPr lang="en-US" smtClean="0"/>
            </a:fld>
            <a:endParaRPr lang="en-US"/>
          </a:p>
        </p:txBody>
      </p:sp>
      <p:sp>
        <p:nvSpPr>
          <p:cNvPr id="9" name="Content Placeholder 8"/>
          <p:cNvSpPr>
            <a:spLocks noGrp="1"/>
          </p:cNvSpPr>
          <p:nvPr>
            <p:ph sz="quarter" idx="1"/>
          </p:nvPr>
        </p:nvSpPr>
        <p:spPr>
          <a:xfrm>
            <a:off x="609600" y="1600200"/>
            <a:ext cx="4876800" cy="4572000"/>
          </a:xfrm>
        </p:spPr>
        <p:txBody>
          <a:body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5693664" y="1600200"/>
            <a:ext cx="4876800" cy="4572000"/>
          </a:xfrm>
        </p:spPr>
        <p:txBody>
          <a:body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0584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1AEC3713-BDAA-401D-A749-1BC7E09AC52F}"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7C4CF6-1168-45C7-BA2A-4B4FAD2B3CA3}" type="slidenum">
              <a:rPr lang="en-US" smtClean="0"/>
            </a:fld>
            <a:endParaRPr lang="en-US"/>
          </a:p>
        </p:txBody>
      </p:sp>
      <p:sp>
        <p:nvSpPr>
          <p:cNvPr id="11" name="Content Placeholder 10"/>
          <p:cNvSpPr>
            <a:spLocks noGrp="1"/>
          </p:cNvSpPr>
          <p:nvPr>
            <p:ph sz="quarter" idx="2"/>
          </p:nvPr>
        </p:nvSpPr>
        <p:spPr>
          <a:xfrm>
            <a:off x="609600" y="2362200"/>
            <a:ext cx="4876800" cy="3886200"/>
          </a:xfrm>
        </p:spPr>
        <p:txBody>
          <a:body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5829300" y="2362200"/>
            <a:ext cx="4876800" cy="3886200"/>
          </a:xfrm>
        </p:spPr>
        <p:txBody>
          <a:body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6096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endParaRPr kumimoji="0" lang="en-US" smtClean="0"/>
          </a:p>
        </p:txBody>
      </p:sp>
      <p:sp>
        <p:nvSpPr>
          <p:cNvPr id="14" name="Text Placeholder 13"/>
          <p:cNvSpPr>
            <a:spLocks noGrp="1"/>
          </p:cNvSpPr>
          <p:nvPr>
            <p:ph type="body" sz="quarter" idx="3"/>
          </p:nvPr>
        </p:nvSpPr>
        <p:spPr>
          <a:xfrm>
            <a:off x="57912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endParaRPr kumimoji="0" lang="en-US" smtClean="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1AEC3713-BDAA-401D-A749-1BC7E09AC52F}" type="datetimeFigureOut">
              <a:rPr lang="en-US" smtClean="0"/>
            </a:fld>
            <a:endParaRPr lang="en-US"/>
          </a:p>
        </p:txBody>
      </p:sp>
      <p:sp>
        <p:nvSpPr>
          <p:cNvPr id="7" name="Slide Number Placeholder 6"/>
          <p:cNvSpPr>
            <a:spLocks noGrp="1"/>
          </p:cNvSpPr>
          <p:nvPr>
            <p:ph type="sldNum" sz="quarter" idx="11"/>
          </p:nvPr>
        </p:nvSpPr>
        <p:spPr/>
        <p:txBody>
          <a:bodyPr rtlCol="0"/>
          <a:lstStyle/>
          <a:p>
            <a:fld id="{BB7C4CF6-1168-45C7-BA2A-4B4FAD2B3CA3}" type="slidenum">
              <a:rPr lang="en-US" smtClean="0"/>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EC3713-BDAA-401D-A749-1BC7E09AC52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7C4CF6-1168-45C7-BA2A-4B4FAD2B3CA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5547360" y="3124200"/>
            <a:ext cx="6309360" cy="6096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083040" y="274320"/>
            <a:ext cx="2036064"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endParaRPr kumimoji="0" lang="en-US" smtClean="0"/>
          </a:p>
        </p:txBody>
      </p:sp>
      <p:sp>
        <p:nvSpPr>
          <p:cNvPr id="8" name="Straight Connector 7"/>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406400" y="274320"/>
            <a:ext cx="7518400" cy="6327648"/>
          </a:xfrm>
        </p:spPr>
        <p:txBody>
          <a:body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1AEC3713-BDAA-401D-A749-1BC7E09AC52F}" type="datetimeFigureOut">
              <a:rPr lang="en-US" smtClean="0"/>
            </a:fld>
            <a:endParaRPr lang="en-US"/>
          </a:p>
        </p:txBody>
      </p:sp>
      <p:sp>
        <p:nvSpPr>
          <p:cNvPr id="22" name="Slide Number Placeholder 21"/>
          <p:cNvSpPr>
            <a:spLocks noGrp="1"/>
          </p:cNvSpPr>
          <p:nvPr>
            <p:ph type="sldNum" sz="quarter" idx="15"/>
          </p:nvPr>
        </p:nvSpPr>
        <p:spPr/>
        <p:txBody>
          <a:bodyPr rtlCol="0"/>
          <a:lstStyle/>
          <a:p>
            <a:fld id="{BB7C4CF6-1168-45C7-BA2A-4B4FAD2B3CA3}" type="slidenum">
              <a:rPr lang="en-US" smtClean="0"/>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11684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5518404" y="3124200"/>
            <a:ext cx="6309360" cy="6096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82296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9021064" y="264795"/>
            <a:ext cx="2032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endParaRPr kumimoji="0" lang="en-US" smtClean="0"/>
          </a:p>
        </p:txBody>
      </p:sp>
      <p:sp>
        <p:nvSpPr>
          <p:cNvPr id="10" name="Straight Connector 9"/>
          <p:cNvSpPr>
            <a:spLocks noChangeShapeType="1"/>
          </p:cNvSpPr>
          <p:nvPr/>
        </p:nvSpPr>
        <p:spPr bwMode="auto">
          <a:xfrm>
            <a:off x="119888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11785600" y="0"/>
            <a:ext cx="4064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1AEC3713-BDAA-401D-A749-1BC7E09AC52F}" type="datetimeFigureOut">
              <a:rPr lang="en-US" smtClean="0"/>
            </a:fld>
            <a:endParaRPr lang="en-US"/>
          </a:p>
        </p:txBody>
      </p:sp>
      <p:sp>
        <p:nvSpPr>
          <p:cNvPr id="18" name="Slide Number Placeholder 17"/>
          <p:cNvSpPr>
            <a:spLocks noGrp="1"/>
          </p:cNvSpPr>
          <p:nvPr>
            <p:ph type="sldNum" sz="quarter" idx="11"/>
          </p:nvPr>
        </p:nvSpPr>
        <p:spPr/>
        <p:txBody>
          <a:bodyPr rtlCol="0"/>
          <a:lstStyle/>
          <a:p>
            <a:fld id="{BB7C4CF6-1168-45C7-BA2A-4B4FAD2B3CA3}" type="slidenum">
              <a:rPr lang="en-US" smtClean="0"/>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609600" y="274638"/>
            <a:ext cx="99568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09600" y="1600200"/>
            <a:ext cx="9956800" cy="4873752"/>
          </a:xfrm>
          <a:prstGeom prst="rect">
            <a:avLst/>
          </a:prstGeom>
        </p:spPr>
        <p:txBody>
          <a:bodyPr vert="horz">
            <a:normAutofit/>
          </a:bodyPr>
          <a:lstStyle/>
          <a:p>
            <a:pPr lvl="0" eaLnBrk="1" latinLnBrk="0" hangingPunct="1"/>
            <a:r>
              <a:rPr kumimoji="0" lang="en-US" smtClean="0"/>
              <a:t>Click to edit Master text styles</a:t>
            </a:r>
            <a:endParaRPr kumimoji="0" lang="en-US" smtClean="0"/>
          </a:p>
          <a:p>
            <a:pPr lvl="1" eaLnBrk="1" latinLnBrk="0" hangingPunct="1"/>
            <a:r>
              <a:rPr kumimoji="0" lang="en-US" smtClean="0"/>
              <a:t>Second level</a:t>
            </a:r>
            <a:endParaRPr kumimoji="0" lang="en-US" smtClean="0"/>
          </a:p>
          <a:p>
            <a:pPr lvl="2" eaLnBrk="1" latinLnBrk="0" hangingPunct="1"/>
            <a:r>
              <a:rPr kumimoji="0" lang="en-US" smtClean="0"/>
              <a:t>Third level</a:t>
            </a:r>
            <a:endParaRPr kumimoji="0" lang="en-US" smtClean="0"/>
          </a:p>
          <a:p>
            <a:pPr lvl="3" eaLnBrk="1" latinLnBrk="0" hangingPunct="1"/>
            <a:r>
              <a:rPr kumimoji="0" lang="en-US" smtClean="0"/>
              <a:t>Fourth level</a:t>
            </a:r>
            <a:endParaRPr kumimoji="0" lang="en-US" smtClean="0"/>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10454640" y="1017843"/>
            <a:ext cx="2011680" cy="512064"/>
          </a:xfrm>
          <a:prstGeom prst="rect">
            <a:avLst/>
          </a:prstGeom>
        </p:spPr>
        <p:txBody>
          <a:bodyPr vert="horz" anchor="ctr" anchorCtr="0"/>
          <a:lstStyle>
            <a:lvl1pPr algn="r" eaLnBrk="1" latinLnBrk="0" hangingPunct="1">
              <a:defRPr kumimoji="0" sz="1200">
                <a:solidFill>
                  <a:schemeClr val="tx2"/>
                </a:solidFill>
              </a:defRPr>
            </a:lvl1pPr>
          </a:lstStyle>
          <a:p>
            <a:fld id="{1AEC3713-BDAA-401D-A749-1BC7E09AC52F}" type="datetimeFigureOut">
              <a:rPr lang="en-US" smtClean="0"/>
            </a:fld>
            <a:endParaRPr lang="en-US"/>
          </a:p>
        </p:txBody>
      </p:sp>
      <p:sp>
        <p:nvSpPr>
          <p:cNvPr id="3" name="Footer Placeholder 2"/>
          <p:cNvSpPr>
            <a:spLocks noGrp="1"/>
          </p:cNvSpPr>
          <p:nvPr>
            <p:ph type="ftr" sz="quarter" idx="3"/>
          </p:nvPr>
        </p:nvSpPr>
        <p:spPr>
          <a:xfrm rot="5400000">
            <a:off x="9853648" y="3676280"/>
            <a:ext cx="3200400" cy="48768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1016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10838688" y="5734050"/>
            <a:ext cx="812800" cy="521208"/>
          </a:xfrm>
          <a:prstGeom prst="rect">
            <a:avLst/>
          </a:prstGeom>
        </p:spPr>
        <p:txBody>
          <a:bodyPr vert="horz" anchor="ctr"/>
          <a:lstStyle>
            <a:lvl1pPr algn="ctr" eaLnBrk="1" latinLnBrk="0" hangingPunct="1">
              <a:defRPr kumimoji="0" sz="1400" b="1">
                <a:solidFill>
                  <a:srgbClr val="FFFFFF"/>
                </a:solidFill>
              </a:defRPr>
            </a:lvl1pPr>
          </a:lstStyle>
          <a:p>
            <a:fld id="{BB7C4CF6-1168-45C7-BA2A-4B4FAD2B3CA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panose="05000000000000000000"/>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panose="05020102010507070707"/>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panose="05000000000000000000"/>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panose="05000000000000000000"/>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panose="05020102010507070707"/>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panose="05000000000000000000"/>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GIF"/><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7.GIF"/><Relationship Id="rId2" Type="http://schemas.openxmlformats.org/officeDocument/2006/relationships/image" Target="../media/image6.jpe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81191" y="692332"/>
            <a:ext cx="10993549" cy="718458"/>
          </a:xfrm>
        </p:spPr>
        <p:txBody>
          <a:bodyPr>
            <a:noAutofit/>
          </a:bodyPr>
          <a:lstStyle/>
          <a:p>
            <a:r>
              <a:rPr lang="en-US" sz="3200" b="1" dirty="0">
                <a:solidFill>
                  <a:schemeClr val="tx1"/>
                </a:solidFill>
                <a:effectLst>
                  <a:outerShdw blurRad="38100" dist="38100" dir="2700000" algn="tl">
                    <a:srgbClr val="000000">
                      <a:alpha val="43137"/>
                    </a:srgbClr>
                  </a:outerShdw>
                </a:effectLst>
              </a:rPr>
              <a:t>FACIAL RECOGNITION-BASED ATTENDANCE MONITORING SYSTEM</a:t>
            </a:r>
            <a:endParaRPr lang="en-US" sz="3200" dirty="0">
              <a:solidFill>
                <a:schemeClr val="tx1"/>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610853" y="2538663"/>
            <a:ext cx="5991726" cy="2581976"/>
          </a:xfrm>
        </p:spPr>
        <p:txBody>
          <a:bodyPr>
            <a:normAutofit/>
          </a:bodyPr>
          <a:lstStyle/>
          <a:p>
            <a:pPr algn="ctr"/>
            <a:r>
              <a:rPr lang="en-US" sz="2000" dirty="0" smtClean="0">
                <a:solidFill>
                  <a:schemeClr val="tx1">
                    <a:lumMod val="85000"/>
                    <a:lumOff val="15000"/>
                  </a:schemeClr>
                </a:solidFill>
              </a:rPr>
              <a:t>NAME  </a:t>
            </a:r>
            <a:r>
              <a:rPr lang="en-US" sz="2000" dirty="0" smtClean="0">
                <a:solidFill>
                  <a:schemeClr val="tx1">
                    <a:lumMod val="85000"/>
                    <a:lumOff val="15000"/>
                  </a:schemeClr>
                </a:solidFill>
              </a:rPr>
              <a:t>:  TAPAI GHOSH</a:t>
            </a:r>
            <a:endParaRPr lang="en-US" sz="2000" dirty="0" smtClean="0">
              <a:solidFill>
                <a:schemeClr val="tx1">
                  <a:lumMod val="85000"/>
                  <a:lumOff val="15000"/>
                </a:schemeClr>
              </a:solidFill>
            </a:endParaRPr>
          </a:p>
          <a:p>
            <a:pPr algn="ctr"/>
            <a:r>
              <a:rPr lang="en-US" sz="2000" dirty="0" smtClean="0">
                <a:solidFill>
                  <a:schemeClr val="tx1">
                    <a:lumMod val="85000"/>
                    <a:lumOff val="15000"/>
                  </a:schemeClr>
                </a:solidFill>
              </a:rPr>
              <a:t> DEPT :  CSE  ,    4</a:t>
            </a:r>
            <a:r>
              <a:rPr lang="en-US" sz="2000" baseline="30000" dirty="0" smtClean="0">
                <a:solidFill>
                  <a:schemeClr val="tx1">
                    <a:lumMod val="85000"/>
                    <a:lumOff val="15000"/>
                  </a:schemeClr>
                </a:solidFill>
              </a:rPr>
              <a:t>th</a:t>
            </a:r>
            <a:r>
              <a:rPr lang="en-US" sz="2000" dirty="0" smtClean="0">
                <a:solidFill>
                  <a:schemeClr val="tx1">
                    <a:lumMod val="85000"/>
                    <a:lumOff val="15000"/>
                  </a:schemeClr>
                </a:solidFill>
              </a:rPr>
              <a:t>   YEAR</a:t>
            </a:r>
            <a:endParaRPr lang="en-US" sz="2000" dirty="0" smtClean="0">
              <a:solidFill>
                <a:schemeClr val="tx1">
                  <a:lumMod val="85000"/>
                  <a:lumOff val="15000"/>
                </a:schemeClr>
              </a:solidFill>
            </a:endParaRPr>
          </a:p>
          <a:p>
            <a:pPr algn="ctr"/>
            <a:r>
              <a:rPr lang="en-US" sz="2000" dirty="0" smtClean="0">
                <a:solidFill>
                  <a:schemeClr val="tx1">
                    <a:lumMod val="85000"/>
                    <a:lumOff val="15000"/>
                  </a:schemeClr>
                </a:solidFill>
              </a:rPr>
              <a:t>  ROLL NO  :  28100117024</a:t>
            </a:r>
            <a:endParaRPr lang="en-US" sz="2000" dirty="0" smtClean="0">
              <a:solidFill>
                <a:schemeClr val="tx1">
                  <a:lumMod val="85000"/>
                  <a:lumOff val="15000"/>
                </a:schemeClr>
              </a:solidFill>
            </a:endParaRPr>
          </a:p>
          <a:p>
            <a:pPr algn="ctr"/>
            <a:r>
              <a:rPr lang="en-US" sz="2000" dirty="0" smtClean="0">
                <a:solidFill>
                  <a:schemeClr val="tx1">
                    <a:lumMod val="85000"/>
                    <a:lumOff val="15000"/>
                  </a:schemeClr>
                </a:solidFill>
              </a:rPr>
              <a:t>   REGISTRATION NO  :  172810110048</a:t>
            </a:r>
            <a:endParaRPr lang="en-US" sz="2000" dirty="0" smtClean="0">
              <a:solidFill>
                <a:schemeClr val="tx1">
                  <a:lumMod val="85000"/>
                  <a:lumOff val="15000"/>
                </a:schemeClr>
              </a:solidFill>
            </a:endParaRPr>
          </a:p>
          <a:p>
            <a:r>
              <a:rPr lang="en-US" dirty="0" smtClean="0"/>
              <a:t>  </a:t>
            </a:r>
            <a:endParaRPr lang="en-US" dirty="0" smtClean="0"/>
          </a:p>
          <a:p>
            <a:endParaRPr lang="en-US" dirty="0" smtClean="0"/>
          </a:p>
          <a:p>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u="sng" dirty="0" smtClean="0"/>
              <a:t>Step </a:t>
            </a:r>
            <a:r>
              <a:rPr lang="en-US" u="sng" dirty="0"/>
              <a:t>3: Encoding Faces</a:t>
            </a:r>
            <a:endParaRPr lang="en-US" u="sng" dirty="0"/>
          </a:p>
        </p:txBody>
      </p:sp>
      <p:sp>
        <p:nvSpPr>
          <p:cNvPr id="3" name="Content Placeholder 2"/>
          <p:cNvSpPr>
            <a:spLocks noGrp="1"/>
          </p:cNvSpPr>
          <p:nvPr>
            <p:ph sz="quarter" idx="1"/>
          </p:nvPr>
        </p:nvSpPr>
        <p:spPr/>
        <p:txBody>
          <a:bodyPr>
            <a:noAutofit/>
          </a:bodyPr>
          <a:lstStyle/>
          <a:p>
            <a:r>
              <a:rPr lang="en-US" sz="2000" dirty="0"/>
              <a:t>The simplest approach to face recognition is to directly compare the unknown face we found with all the pictures we have of people that have already been </a:t>
            </a:r>
            <a:r>
              <a:rPr lang="en-US" sz="2000" dirty="0" err="1"/>
              <a:t>tagged.</a:t>
            </a:r>
            <a:endParaRPr lang="en-US" sz="2000" dirty="0" err="1"/>
          </a:p>
          <a:p>
            <a:endParaRPr lang="en-US" sz="2000" dirty="0"/>
          </a:p>
          <a:p>
            <a:r>
              <a:rPr lang="en-US" sz="2000" dirty="0"/>
              <a:t>The solution is instead of training the network to recognize pictures objects, we are going to train it to generate 128 measurements for each face.</a:t>
            </a:r>
            <a:endParaRPr lang="en-US" sz="2000" dirty="0"/>
          </a:p>
        </p:txBody>
      </p:sp>
      <p:pic>
        <p:nvPicPr>
          <p:cNvPr id="5" name="Content Placeholder 4" descr="1_6kMMqLt4UBCrN7HtqNHMKw (1)"/>
          <p:cNvPicPr>
            <a:picLocks noGrp="1" noChangeAspect="1"/>
          </p:cNvPicPr>
          <p:nvPr>
            <p:ph sz="quarter" idx="2"/>
          </p:nvPr>
        </p:nvPicPr>
        <p:blipFill>
          <a:blip r:embed="rId1"/>
          <a:stretch>
            <a:fillRect/>
          </a:stretch>
        </p:blipFill>
        <p:spPr>
          <a:xfrm>
            <a:off x="6199691" y="4535906"/>
            <a:ext cx="5170151" cy="1913020"/>
          </a:xfrm>
          <a:prstGeom prst="rect">
            <a:avLst/>
          </a:prstGeom>
        </p:spPr>
      </p:pic>
      <p:pic>
        <p:nvPicPr>
          <p:cNvPr id="7" name="Picture 6" descr="1__GNyjR3JlPoS9grtIVmKFQ.gif"/>
          <p:cNvPicPr>
            <a:picLocks noChangeAspect="1"/>
          </p:cNvPicPr>
          <p:nvPr/>
        </p:nvPicPr>
        <p:blipFill>
          <a:blip r:embed="rId2"/>
          <a:stretch>
            <a:fillRect/>
          </a:stretch>
        </p:blipFill>
        <p:spPr>
          <a:xfrm>
            <a:off x="6220325" y="1756610"/>
            <a:ext cx="4944979" cy="2574757"/>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  </a:t>
            </a:r>
            <a:r>
              <a:rPr lang="en-US" sz="2800" u="sng" dirty="0" smtClean="0"/>
              <a:t>Step </a:t>
            </a:r>
            <a:r>
              <a:rPr lang="en-US" sz="2800" u="sng" dirty="0"/>
              <a:t>4: Finding the person’s name from the encoding</a:t>
            </a:r>
            <a:endParaRPr lang="en-US" sz="2800" u="sng" dirty="0"/>
          </a:p>
        </p:txBody>
      </p:sp>
      <p:sp>
        <p:nvSpPr>
          <p:cNvPr id="3" name="Content Placeholder 2"/>
          <p:cNvSpPr>
            <a:spLocks noGrp="1"/>
          </p:cNvSpPr>
          <p:nvPr>
            <p:ph sz="quarter" idx="1"/>
          </p:nvPr>
        </p:nvSpPr>
        <p:spPr/>
        <p:txBody>
          <a:bodyPr>
            <a:normAutofit/>
          </a:bodyPr>
          <a:lstStyle/>
          <a:p>
            <a:r>
              <a:rPr lang="en-US" sz="2000" dirty="0"/>
              <a:t>This last step is actually the easiest step in the whole process. All we have to do is find the person in our database of known people who has the closest measurements to our test </a:t>
            </a:r>
            <a:r>
              <a:rPr lang="en-US" sz="2000" dirty="0" err="1"/>
              <a:t>image.That’s</a:t>
            </a:r>
            <a:r>
              <a:rPr lang="en-US" sz="2000" dirty="0"/>
              <a:t> our match. The result of the classifier is the name of the person!</a:t>
            </a:r>
            <a:endParaRPr lang="en-US" sz="2000" dirty="0"/>
          </a:p>
        </p:txBody>
      </p:sp>
      <p:pic>
        <p:nvPicPr>
          <p:cNvPr id="5" name="Content Placeholder 4" descr="Screenshot (153)"/>
          <p:cNvPicPr>
            <a:picLocks noGrp="1" noChangeAspect="1"/>
          </p:cNvPicPr>
          <p:nvPr>
            <p:ph sz="quarter" idx="2"/>
          </p:nvPr>
        </p:nvPicPr>
        <p:blipFill>
          <a:blip r:embed="rId1"/>
          <a:stretch>
            <a:fillRect/>
          </a:stretch>
        </p:blipFill>
        <p:spPr>
          <a:xfrm>
            <a:off x="6294120" y="1691005"/>
            <a:ext cx="5313045" cy="197675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             </a:t>
            </a:r>
            <a:r>
              <a:rPr lang="en-US" b="1" u="sng" dirty="0" smtClean="0"/>
              <a:t>CONCLUSION AND FUTURE SCOPE</a:t>
            </a:r>
            <a:endParaRPr lang="en-US" b="1" u="sng" dirty="0"/>
          </a:p>
        </p:txBody>
      </p:sp>
      <p:sp>
        <p:nvSpPr>
          <p:cNvPr id="3" name="Content Placeholder 2"/>
          <p:cNvSpPr>
            <a:spLocks noGrp="1"/>
          </p:cNvSpPr>
          <p:nvPr>
            <p:ph sz="quarter" idx="1"/>
          </p:nvPr>
        </p:nvSpPr>
        <p:spPr/>
        <p:txBody>
          <a:bodyPr/>
          <a:lstStyle/>
          <a:p>
            <a:r>
              <a:rPr lang="en-US" dirty="0"/>
              <a:t>Attendance maintenance is a significant function. The organization must face hard problems to maintain all the paper or file based attendance record and taking attendance manually is very time </a:t>
            </a:r>
            <a:r>
              <a:rPr lang="en-US" dirty="0" smtClean="0"/>
              <a:t>consuming.</a:t>
            </a:r>
            <a:endParaRPr lang="en-US" dirty="0" smtClean="0"/>
          </a:p>
          <a:p>
            <a:r>
              <a:rPr lang="en-US" dirty="0" smtClean="0"/>
              <a:t>Future Scope : </a:t>
            </a:r>
            <a:r>
              <a:rPr lang="en-US" dirty="0"/>
              <a:t>On this project, there is some further works to do for alert the student by sending SMS regarding his, her attendance.</a:t>
            </a:r>
            <a:endParaRPr lang="en-US" dirty="0"/>
          </a:p>
          <a:p>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a:xfrm>
            <a:off x="609600" y="2851484"/>
            <a:ext cx="9956800" cy="3622468"/>
          </a:xfrm>
        </p:spPr>
        <p:txBody>
          <a:bodyPr>
            <a:normAutofit/>
          </a:bodyPr>
          <a:lstStyle/>
          <a:p>
            <a:r>
              <a:rPr lang="en-US" sz="4000" dirty="0" smtClean="0"/>
              <a:t>                       THANK YOU !!</a:t>
            </a:r>
            <a:endParaRPr lang="en-US" sz="4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b="1" u="sng" dirty="0" smtClean="0"/>
              <a:t>CONTENTS</a:t>
            </a:r>
            <a:endParaRPr lang="en-US" b="1" u="sng" dirty="0"/>
          </a:p>
        </p:txBody>
      </p:sp>
      <p:sp>
        <p:nvSpPr>
          <p:cNvPr id="3" name="Content Placeholder 2"/>
          <p:cNvSpPr>
            <a:spLocks noGrp="1"/>
          </p:cNvSpPr>
          <p:nvPr>
            <p:ph sz="quarter" idx="1"/>
          </p:nvPr>
        </p:nvSpPr>
        <p:spPr/>
        <p:txBody>
          <a:bodyPr/>
          <a:lstStyle/>
          <a:p>
            <a:r>
              <a:rPr lang="en-US" dirty="0" smtClean="0"/>
              <a:t>Abstract</a:t>
            </a:r>
            <a:endParaRPr lang="en-US" dirty="0" smtClean="0"/>
          </a:p>
          <a:p>
            <a:r>
              <a:rPr lang="en-US" dirty="0" smtClean="0"/>
              <a:t>Bsic Structure</a:t>
            </a:r>
            <a:endParaRPr lang="en-US" dirty="0" smtClean="0"/>
          </a:p>
          <a:p>
            <a:r>
              <a:rPr lang="en-US" dirty="0" smtClean="0"/>
              <a:t>Technology and Tools</a:t>
            </a:r>
            <a:endParaRPr lang="en-US" dirty="0" smtClean="0"/>
          </a:p>
          <a:p>
            <a:r>
              <a:rPr lang="en-US" dirty="0" smtClean="0"/>
              <a:t>Workflow</a:t>
            </a:r>
            <a:endParaRPr lang="en-US" dirty="0" smtClean="0"/>
          </a:p>
          <a:p>
            <a:r>
              <a:rPr lang="en-US" dirty="0" smtClean="0"/>
              <a:t>Conclusion and Future Scope</a:t>
            </a:r>
            <a:endParaRPr lang="en-US" dirty="0" smtClean="0"/>
          </a:p>
          <a:p>
            <a:r>
              <a:rPr lang="en-US" dirty="0" smtClean="0"/>
              <a:t>Make Attendance</a:t>
            </a:r>
            <a:endParaRPr lang="en-US" dirty="0" smtClean="0"/>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b="1" u="sng" dirty="0" smtClean="0"/>
              <a:t>ABSTRACT</a:t>
            </a:r>
            <a:endParaRPr lang="en-US" b="1" u="sng" dirty="0"/>
          </a:p>
        </p:txBody>
      </p:sp>
      <p:sp>
        <p:nvSpPr>
          <p:cNvPr id="3" name="Content Placeholder 2"/>
          <p:cNvSpPr>
            <a:spLocks noGrp="1"/>
          </p:cNvSpPr>
          <p:nvPr>
            <p:ph sz="quarter" idx="1"/>
          </p:nvPr>
        </p:nvSpPr>
        <p:spPr/>
        <p:txBody>
          <a:bodyPr/>
          <a:lstStyle/>
          <a:p>
            <a:r>
              <a:rPr lang="en-GB" dirty="0"/>
              <a:t>Attendance is an important part of daily </a:t>
            </a:r>
            <a:r>
              <a:rPr lang="en-GB" dirty="0" smtClean="0"/>
              <a:t>classroom.</a:t>
            </a:r>
            <a:r>
              <a:rPr lang="en-US" dirty="0" smtClean="0"/>
              <a:t> </a:t>
            </a:r>
            <a:r>
              <a:rPr lang="en-GB" dirty="0" smtClean="0"/>
              <a:t>Nowadays</a:t>
            </a:r>
            <a:r>
              <a:rPr lang="en-GB" dirty="0"/>
              <a:t>, Machine Learning has been highly explored for computer vision applications. So, I’ll use the concept of machine learning in Face-Recognition for automatic attendance systems. In this project, I will perform the face recognition and face detection algorithms, to provide the computer systems the ability of finding and recognizing human faces in images so that the systems can be used in giving attendance.</a:t>
            </a:r>
            <a:endParaRPr lang="en-US" dirty="0"/>
          </a:p>
          <a:p>
            <a:pPr marL="0" indent="0">
              <a:buNone/>
            </a:pPr>
            <a:endParaRPr lang="en-US"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Picture 2"/>
          <p:cNvPicPr>
            <a:picLocks noGrp="1" noChangeAspect="1" noChangeArrowheads="1"/>
          </p:cNvPicPr>
          <p:nvPr>
            <p:ph sz="quarter" idx="1"/>
          </p:nvPr>
        </p:nvPicPr>
        <p:blipFill>
          <a:blip r:embed="rId1"/>
          <a:srcRect/>
          <a:stretch>
            <a:fillRect/>
          </a:stretch>
        </p:blipFill>
        <p:spPr bwMode="auto">
          <a:xfrm>
            <a:off x="457200" y="180474"/>
            <a:ext cx="10575758" cy="633780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2"/>
          <p:cNvPicPr>
            <a:picLocks noGrp="1" noChangeAspect="1" noChangeArrowheads="1"/>
          </p:cNvPicPr>
          <p:nvPr>
            <p:ph sz="quarter" idx="1"/>
          </p:nvPr>
        </p:nvPicPr>
        <p:blipFill>
          <a:blip r:embed="rId1"/>
          <a:stretch>
            <a:fillRect/>
          </a:stretch>
        </p:blipFill>
        <p:spPr bwMode="auto">
          <a:xfrm>
            <a:off x="409074" y="252663"/>
            <a:ext cx="10299031" cy="619512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b="1" u="sng" dirty="0" smtClean="0"/>
              <a:t>TECHNOLOGY AND TOOLS</a:t>
            </a:r>
            <a:endParaRPr lang="en-US" b="1" u="sng" dirty="0"/>
          </a:p>
        </p:txBody>
      </p:sp>
      <p:sp>
        <p:nvSpPr>
          <p:cNvPr id="3" name="Content Placeholder 2"/>
          <p:cNvSpPr>
            <a:spLocks noGrp="1"/>
          </p:cNvSpPr>
          <p:nvPr>
            <p:ph sz="quarter" idx="1"/>
          </p:nvPr>
        </p:nvSpPr>
        <p:spPr/>
        <p:txBody>
          <a:bodyPr/>
          <a:lstStyle/>
          <a:p>
            <a:r>
              <a:rPr lang="en-US" dirty="0"/>
              <a:t>Python</a:t>
            </a:r>
            <a:endParaRPr lang="en-US" dirty="0" smtClean="0"/>
          </a:p>
          <a:p>
            <a:r>
              <a:rPr lang="en-US" dirty="0" err="1" smtClean="0"/>
              <a:t>OpenCV</a:t>
            </a:r>
            <a:endParaRPr lang="en-US" dirty="0" smtClean="0"/>
          </a:p>
          <a:p>
            <a:r>
              <a:rPr lang="en-US" dirty="0" smtClean="0"/>
              <a:t>Excel</a:t>
            </a:r>
            <a:endParaRPr lang="en-US" dirty="0" smtClean="0"/>
          </a:p>
          <a:p>
            <a:r>
              <a:rPr lang="en-US" dirty="0" smtClean="0"/>
              <a:t>HOG Algorithm</a:t>
            </a:r>
            <a:endParaRPr lang="en-US" dirty="0" smtClean="0"/>
          </a:p>
          <a:p>
            <a:r>
              <a:rPr lang="en-US" dirty="0" smtClean="0"/>
              <a:t>Face Landmark Estimation Algorithm</a:t>
            </a:r>
            <a:endParaRPr lang="en-US" dirty="0" smtClean="0"/>
          </a:p>
          <a:p>
            <a:pPr marL="0" indent="0">
              <a:buNone/>
            </a:pPr>
            <a:endParaRPr lang="en-US" dirty="0" smtClean="0"/>
          </a:p>
        </p:txBody>
      </p:sp>
      <p:sp>
        <p:nvSpPr>
          <p:cNvPr id="4" name="Content Placeholder 3"/>
          <p:cNvSpPr>
            <a:spLocks noGrp="1"/>
          </p:cNvSpPr>
          <p:nvPr>
            <p:ph sz="quarter" idx="2"/>
          </p:nvPr>
        </p:nvSpPr>
        <p:spPr/>
        <p:txBody>
          <a:bodyPr/>
          <a:lstStyle/>
          <a:p>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b="1" u="sng" dirty="0" smtClean="0"/>
              <a:t>WORKFLOW</a:t>
            </a:r>
            <a:endParaRPr lang="en-US" b="1" u="sng" dirty="0"/>
          </a:p>
        </p:txBody>
      </p:sp>
      <p:sp>
        <p:nvSpPr>
          <p:cNvPr id="3" name="Content Placeholder 2"/>
          <p:cNvSpPr>
            <a:spLocks noGrp="1"/>
          </p:cNvSpPr>
          <p:nvPr>
            <p:ph sz="quarter" idx="1"/>
          </p:nvPr>
        </p:nvSpPr>
        <p:spPr/>
        <p:txBody>
          <a:bodyPr>
            <a:normAutofit/>
          </a:bodyPr>
          <a:lstStyle/>
          <a:p>
            <a:pPr marL="0" indent="0">
              <a:buNone/>
            </a:pPr>
            <a:r>
              <a:rPr lang="en-US" dirty="0" smtClean="0"/>
              <a:t>Capturing </a:t>
            </a:r>
            <a:r>
              <a:rPr lang="en-US" dirty="0"/>
              <a:t>image </a:t>
            </a:r>
            <a:r>
              <a:rPr lang="en-US" dirty="0" smtClean="0"/>
              <a:t>            Face detection             Image Processing </a:t>
            </a:r>
            <a:endParaRPr lang="en-US" dirty="0" smtClean="0"/>
          </a:p>
          <a:p>
            <a:pPr marL="0" indent="0">
              <a:buNone/>
            </a:pPr>
            <a:r>
              <a:rPr lang="en-US" dirty="0"/>
              <a:t> </a:t>
            </a:r>
            <a:r>
              <a:rPr lang="en-US" dirty="0" smtClean="0"/>
              <a:t>                                                                                              </a:t>
            </a:r>
            <a:endParaRPr lang="en-US" dirty="0"/>
          </a:p>
          <a:p>
            <a:pPr marL="0" indent="0">
              <a:buNone/>
            </a:pPr>
            <a:endParaRPr lang="en-US" dirty="0" smtClean="0"/>
          </a:p>
          <a:p>
            <a:pPr marL="0" indent="0">
              <a:buNone/>
            </a:pPr>
            <a:r>
              <a:rPr lang="en-US" dirty="0" smtClean="0"/>
              <a:t> Attendance                Face Recognition                Training Set</a:t>
            </a:r>
            <a:endParaRPr lang="en-US" dirty="0" smtClean="0"/>
          </a:p>
          <a:p>
            <a:pPr marL="0" indent="0">
              <a:buNone/>
            </a:pPr>
            <a:r>
              <a:rPr lang="en-US" dirty="0" smtClean="0"/>
              <a:t>   Marker</a:t>
            </a:r>
            <a:endParaRPr lang="en-US" dirty="0" smtClean="0"/>
          </a:p>
          <a:p>
            <a:pPr marL="0" indent="0">
              <a:buNone/>
            </a:pPr>
            <a:endParaRPr lang="en-US" dirty="0" smtClean="0"/>
          </a:p>
          <a:p>
            <a:pPr marL="0" indent="0">
              <a:buNone/>
            </a:pPr>
            <a:r>
              <a:rPr lang="en-US" dirty="0" smtClean="0"/>
              <a:t> </a:t>
            </a:r>
            <a:endParaRPr lang="en-US" dirty="0"/>
          </a:p>
        </p:txBody>
      </p:sp>
      <p:sp>
        <p:nvSpPr>
          <p:cNvPr id="8" name="Right Arrow 7"/>
          <p:cNvSpPr/>
          <p:nvPr/>
        </p:nvSpPr>
        <p:spPr>
          <a:xfrm>
            <a:off x="3435531" y="1907177"/>
            <a:ext cx="783772" cy="3265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6610893" y="1907177"/>
            <a:ext cx="783772" cy="3265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5400000">
            <a:off x="8317229" y="2569573"/>
            <a:ext cx="650421" cy="4283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p:cNvSpPr/>
          <p:nvPr/>
        </p:nvSpPr>
        <p:spPr>
          <a:xfrm rot="10800000">
            <a:off x="6610893" y="3335723"/>
            <a:ext cx="783772" cy="3265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rot="10800000">
            <a:off x="2940775" y="3335723"/>
            <a:ext cx="783772" cy="3265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1_WxBM1lB5WzDjrDXYfi9gtw.gif"/>
          <p:cNvPicPr>
            <a:picLocks noChangeAspect="1"/>
          </p:cNvPicPr>
          <p:nvPr/>
        </p:nvPicPr>
        <p:blipFill>
          <a:blip r:embed="rId1"/>
          <a:stretch>
            <a:fillRect/>
          </a:stretch>
        </p:blipFill>
        <p:spPr>
          <a:xfrm>
            <a:off x="2605840" y="4045618"/>
            <a:ext cx="6667500" cy="240030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ym typeface="+mn-ea"/>
              </a:rPr>
              <a:t>                </a:t>
            </a:r>
            <a:r>
              <a:rPr lang="en-US" u="sng" dirty="0" smtClean="0">
                <a:sym typeface="+mn-ea"/>
              </a:rPr>
              <a:t>Step </a:t>
            </a:r>
            <a:r>
              <a:rPr lang="en-US" u="sng" dirty="0">
                <a:sym typeface="+mn-ea"/>
              </a:rPr>
              <a:t>1: Finding all the Faces</a:t>
            </a:r>
            <a:br>
              <a:rPr lang="en-US" u="sng" dirty="0"/>
            </a:br>
            <a:endParaRPr lang="en-US" u="sng" dirty="0"/>
          </a:p>
        </p:txBody>
      </p:sp>
      <p:sp>
        <p:nvSpPr>
          <p:cNvPr id="3" name="Content Placeholder 2"/>
          <p:cNvSpPr>
            <a:spLocks noGrp="1"/>
          </p:cNvSpPr>
          <p:nvPr>
            <p:ph sz="quarter" idx="1"/>
          </p:nvPr>
        </p:nvSpPr>
        <p:spPr/>
        <p:txBody>
          <a:bodyPr>
            <a:normAutofit/>
          </a:bodyPr>
          <a:lstStyle/>
          <a:p>
            <a:r>
              <a:rPr lang="en-US" dirty="0">
                <a:sym typeface="+mn-ea"/>
              </a:rPr>
              <a:t>I need to locate the faces in a </a:t>
            </a:r>
            <a:r>
              <a:rPr lang="en-US" dirty="0" err="1">
                <a:sym typeface="+mn-ea"/>
              </a:rPr>
              <a:t>photograph.I am</a:t>
            </a:r>
            <a:r>
              <a:rPr lang="en-US" dirty="0">
                <a:sym typeface="+mn-ea"/>
              </a:rPr>
              <a:t> going to use a method called Histogram of Oriented Gradients — or just HOG for short.</a:t>
            </a:r>
            <a:endParaRPr lang="en-US" dirty="0"/>
          </a:p>
          <a:p>
            <a:r>
              <a:rPr lang="en-US" dirty="0">
                <a:sym typeface="+mn-ea"/>
              </a:rPr>
              <a:t>Then I look at every single pixel in our image one at a time.we want to draw an arrow showing in which direction the image is getting darker.</a:t>
            </a:r>
            <a:endParaRPr lang="en-US" dirty="0">
              <a:sym typeface="+mn-ea"/>
            </a:endParaRPr>
          </a:p>
        </p:txBody>
      </p:sp>
      <p:pic>
        <p:nvPicPr>
          <p:cNvPr id="5" name="Content Placeholder 3" descr="1_6xgev0r-qn4oR88FrW6fiA"/>
          <p:cNvPicPr>
            <a:picLocks noGrp="1" noChangeAspect="1"/>
          </p:cNvPicPr>
          <p:nvPr>
            <p:ph sz="quarter" idx="2"/>
          </p:nvPr>
        </p:nvPicPr>
        <p:blipFill>
          <a:blip r:embed="rId1"/>
          <a:stretch>
            <a:fillRect/>
          </a:stretch>
        </p:blipFill>
        <p:spPr>
          <a:xfrm>
            <a:off x="5959057" y="2307813"/>
            <a:ext cx="4876800" cy="1987459"/>
          </a:xfrm>
          <a:prstGeom prst="rect">
            <a:avLst/>
          </a:prstGeom>
        </p:spPr>
      </p:pic>
      <p:pic>
        <p:nvPicPr>
          <p:cNvPr id="7" name="Picture 6" descr="1_dOtP6yl7d4c0oaR6NpfWVg"/>
          <p:cNvPicPr>
            <a:picLocks noChangeAspect="1"/>
          </p:cNvPicPr>
          <p:nvPr/>
        </p:nvPicPr>
        <p:blipFill>
          <a:blip r:embed="rId2"/>
          <a:stretch>
            <a:fillRect/>
          </a:stretch>
        </p:blipFill>
        <p:spPr>
          <a:xfrm>
            <a:off x="6007969" y="4391528"/>
            <a:ext cx="4844515" cy="2050882"/>
          </a:xfrm>
          <a:prstGeom prst="rect">
            <a:avLst/>
          </a:prstGeom>
        </p:spPr>
      </p:pic>
      <p:pic>
        <p:nvPicPr>
          <p:cNvPr id="8" name="Picture 7" descr="1_WF54tQnH1Hgpoqk-Vtf9Lg.gif"/>
          <p:cNvPicPr>
            <a:picLocks noChangeAspect="1"/>
          </p:cNvPicPr>
          <p:nvPr/>
        </p:nvPicPr>
        <p:blipFill>
          <a:blip r:embed="rId3"/>
          <a:stretch>
            <a:fillRect/>
          </a:stretch>
        </p:blipFill>
        <p:spPr>
          <a:xfrm>
            <a:off x="5976686" y="1372352"/>
            <a:ext cx="4984082" cy="846512"/>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Step 2: Posing and Projecting Faces</a:t>
            </a:r>
            <a:endParaRPr lang="en-US"/>
          </a:p>
        </p:txBody>
      </p:sp>
      <p:sp>
        <p:nvSpPr>
          <p:cNvPr id="3" name="Content Placeholder 2"/>
          <p:cNvSpPr>
            <a:spLocks noGrp="1"/>
          </p:cNvSpPr>
          <p:nvPr>
            <p:ph sz="quarter" idx="1"/>
          </p:nvPr>
        </p:nvSpPr>
        <p:spPr>
          <a:xfrm>
            <a:off x="609600" y="1590675"/>
            <a:ext cx="5921375" cy="4581525"/>
          </a:xfrm>
        </p:spPr>
        <p:txBody>
          <a:bodyPr/>
          <a:lstStyle/>
          <a:p>
            <a:r>
              <a:rPr lang="en-US" sz="1800"/>
              <a:t> Now I have to deal with the problem that faces turned different directions look totally different to a computer</a:t>
            </a:r>
            <a:endParaRPr lang="en-US" sz="1800"/>
          </a:p>
          <a:p>
            <a:r>
              <a:rPr lang="en-US" sz="1800"/>
              <a:t> I am going to use an algorithm called face landmark estimation. The basic idea is we will come up with 68 specific points (called landmarks) that exist on every face — the top of the chin, the outside edge of each eye, the inner edge of each eyebrow, etc.</a:t>
            </a:r>
            <a:endParaRPr lang="en-US" sz="1800"/>
          </a:p>
        </p:txBody>
      </p:sp>
      <p:pic>
        <p:nvPicPr>
          <p:cNvPr id="5" name="Content Placeholder 4" descr="1_x-rg0aSpKOer1JF-TejYUg"/>
          <p:cNvPicPr>
            <a:picLocks noGrp="1" noChangeAspect="1"/>
          </p:cNvPicPr>
          <p:nvPr>
            <p:ph sz="quarter" idx="2"/>
          </p:nvPr>
        </p:nvPicPr>
        <p:blipFill>
          <a:blip r:embed="rId1"/>
          <a:stretch>
            <a:fillRect/>
          </a:stretch>
        </p:blipFill>
        <p:spPr>
          <a:xfrm>
            <a:off x="7426960" y="1417955"/>
            <a:ext cx="4187190" cy="1918970"/>
          </a:xfrm>
          <a:prstGeom prst="rect">
            <a:avLst/>
          </a:prstGeom>
        </p:spPr>
      </p:pic>
      <p:pic>
        <p:nvPicPr>
          <p:cNvPr id="6" name="Picture 5" descr="1_AbEg31EgkbXSQehuNJBlWg"/>
          <p:cNvPicPr>
            <a:picLocks noChangeAspect="1"/>
          </p:cNvPicPr>
          <p:nvPr/>
        </p:nvPicPr>
        <p:blipFill>
          <a:blip r:embed="rId2"/>
          <a:stretch>
            <a:fillRect/>
          </a:stretch>
        </p:blipFill>
        <p:spPr>
          <a:xfrm>
            <a:off x="7672705" y="3546475"/>
            <a:ext cx="3695700" cy="2957830"/>
          </a:xfrm>
          <a:prstGeom prst="rect">
            <a:avLst/>
          </a:prstGeom>
        </p:spPr>
      </p:pic>
      <p:pic>
        <p:nvPicPr>
          <p:cNvPr id="8" name="Picture 7" descr="1_igEzGcFn-tjZb94j15tCNA"/>
          <p:cNvPicPr>
            <a:picLocks noChangeAspect="1"/>
          </p:cNvPicPr>
          <p:nvPr/>
        </p:nvPicPr>
        <p:blipFill>
          <a:blip r:embed="rId3"/>
          <a:stretch>
            <a:fillRect/>
          </a:stretch>
        </p:blipFill>
        <p:spPr>
          <a:xfrm>
            <a:off x="1184275" y="4429125"/>
            <a:ext cx="4302125" cy="1743075"/>
          </a:xfrm>
          <a:prstGeom prst="rect">
            <a:avLst/>
          </a:prstGeo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Oriel</Template>
  <TotalTime>0</TotalTime>
  <Words>2983</Words>
  <Application>WPS Presentation</Application>
  <PresentationFormat>Custom</PresentationFormat>
  <Paragraphs>72</Paragraphs>
  <Slides>13</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13</vt:i4>
      </vt:variant>
    </vt:vector>
  </HeadingPairs>
  <TitlesOfParts>
    <vt:vector size="23" baseType="lpstr">
      <vt:lpstr>Arial</vt:lpstr>
      <vt:lpstr>SimSun</vt:lpstr>
      <vt:lpstr>Wingdings</vt:lpstr>
      <vt:lpstr>Wingdings</vt:lpstr>
      <vt:lpstr>Wingdings 2</vt:lpstr>
      <vt:lpstr>Century Schoolbook</vt:lpstr>
      <vt:lpstr>Microsoft YaHei</vt:lpstr>
      <vt:lpstr>Arial Unicode MS</vt:lpstr>
      <vt:lpstr>Calibri</vt:lpstr>
      <vt:lpstr>Oriel</vt:lpstr>
      <vt:lpstr>FACIAL RECOGNITION-BASED ATTENDANCE MONITORING SYSTEM</vt:lpstr>
      <vt:lpstr>                               CONTENTS</vt:lpstr>
      <vt:lpstr>                            ABSTRACT</vt:lpstr>
      <vt:lpstr>PowerPoint 演示文稿</vt:lpstr>
      <vt:lpstr>PowerPoint 演示文稿</vt:lpstr>
      <vt:lpstr>              TECHNOLOGY AND TOOLS</vt:lpstr>
      <vt:lpstr>                              WORKFLOW</vt:lpstr>
      <vt:lpstr>                Step 1: Finding all the Faces </vt:lpstr>
      <vt:lpstr>Step 2: Posing and Projecting Faces</vt:lpstr>
      <vt:lpstr>                         Step 3: Encoding Faces</vt:lpstr>
      <vt:lpstr>  Step 4: Finding the person’s name from the encoding</vt:lpstr>
      <vt:lpstr>             CONCLUSION AND 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FACIAL RECOGNITION-BASED ATTENDANCE MONITORING SYSTEM</dc:title>
  <dc:creator>logic</dc:creator>
  <cp:lastModifiedBy>MSI 1</cp:lastModifiedBy>
  <cp:revision>24</cp:revision>
  <dcterms:created xsi:type="dcterms:W3CDTF">2020-11-02T16:06:00Z</dcterms:created>
  <dcterms:modified xsi:type="dcterms:W3CDTF">2021-03-04T05:43:17Z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1033-11.2.0.10017</vt:lpwstr>
  </property>
</Properties>
</file>

<file path=docProps/thumbnail.jpeg>
</file>